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Roboto Slab"/>
      <p:regular r:id="rId46"/>
      <p:bold r:id="rId47"/>
    </p:embeddedFont>
    <p:embeddedFont>
      <p:font typeface="Robo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RobotoSlab-regular.fntdata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regular.fntdata"/><Relationship Id="rId47" Type="http://schemas.openxmlformats.org/officeDocument/2006/relationships/font" Target="fonts/RobotoSlab-bold.fntdata"/><Relationship Id="rId49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jpg"/><Relationship Id="rId4" Type="http://schemas.openxmlformats.org/officeDocument/2006/relationships/image" Target="../media/image02.png"/><Relationship Id="rId5" Type="http://schemas.openxmlformats.org/officeDocument/2006/relationships/image" Target="../media/image04.jpg"/><Relationship Id="rId6" Type="http://schemas.openxmlformats.org/officeDocument/2006/relationships/image" Target="../media/image05.jpg"/><Relationship Id="rId7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ruby-lang.org/pt/documentation/installation/#rubyinstalle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t.wikipedia.org/wiki/Linguagem_interpretada" TargetMode="External"/><Relationship Id="rId4" Type="http://schemas.openxmlformats.org/officeDocument/2006/relationships/hyperlink" Target="https://pt.wikipedia.org/wiki/Gerenciamento_de_mem%C3%B3ria" TargetMode="External"/><Relationship Id="rId5" Type="http://schemas.openxmlformats.org/officeDocument/2006/relationships/hyperlink" Target="https://pt.wikipedia.org/wiki/Jap%C3%A3o" TargetMode="External"/><Relationship Id="rId6" Type="http://schemas.openxmlformats.org/officeDocument/2006/relationships/hyperlink" Target="https://pt.wikipedia.org/wiki/Perl" TargetMode="External"/><Relationship Id="rId7" Type="http://schemas.openxmlformats.org/officeDocument/2006/relationships/hyperlink" Target="https://pt.wikipedia.org/wiki/Orienta%C3%A7%C3%A3o_a_objetos" TargetMode="External"/><Relationship Id="rId8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7.png"/><Relationship Id="rId4" Type="http://schemas.openxmlformats.org/officeDocument/2006/relationships/image" Target="../media/image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0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t.wikipedia.org/wiki/Smalltalk" TargetMode="External"/><Relationship Id="rId4" Type="http://schemas.openxmlformats.org/officeDocument/2006/relationships/hyperlink" Target="https://pt.wikipedia.org/wiki/Eiffel_(linguagem_de_programa%C3%A7%C3%A3o)" TargetMode="External"/><Relationship Id="rId5" Type="http://schemas.openxmlformats.org/officeDocument/2006/relationships/hyperlink" Target="https://pt.wikipedia.org/wiki/Ada_(linguagem_de_programa%C3%A7%C3%A3o)" TargetMode="External"/><Relationship Id="rId6" Type="http://schemas.openxmlformats.org/officeDocument/2006/relationships/hyperlink" Target="https://pt.wikipedia.org/wiki/Lisp" TargetMode="External"/><Relationship Id="rId7" Type="http://schemas.openxmlformats.org/officeDocument/2006/relationships/hyperlink" Target="https://pt.wikipedia.org/wiki/C_(linguagem_de_programa%C3%A7%C3%A3o)" TargetMode="External"/><Relationship Id="rId8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ruby-lang.org/pt/about/" TargetMode="External"/><Relationship Id="rId4" Type="http://schemas.openxmlformats.org/officeDocument/2006/relationships/hyperlink" Target="https://www.ruby-lang.org/pt/about/" TargetMode="External"/><Relationship Id="rId10" Type="http://schemas.openxmlformats.org/officeDocument/2006/relationships/hyperlink" Target="http://www.rubymotion.com/references/success-stories/bandcamp" TargetMode="External"/><Relationship Id="rId9" Type="http://schemas.openxmlformats.org/officeDocument/2006/relationships/hyperlink" Target="https://blog.codeship.com/a-survey-of-non-rails-frameworks-in-ruby-cuba-sinatra-padrino-lotus/" TargetMode="External"/><Relationship Id="rId5" Type="http://schemas.openxmlformats.org/officeDocument/2006/relationships/hyperlink" Target="https://www.caelum.com.br/apostila-ruby-on-rails/" TargetMode="External"/><Relationship Id="rId6" Type="http://schemas.openxmlformats.org/officeDocument/2006/relationships/hyperlink" Target="https://github.com/soveran/cuba/wiki" TargetMode="External"/><Relationship Id="rId7" Type="http://schemas.openxmlformats.org/officeDocument/2006/relationships/hyperlink" Target="http://www.rubymotion.com/" TargetMode="External"/><Relationship Id="rId8" Type="http://schemas.openxmlformats.org/officeDocument/2006/relationships/hyperlink" Target="http://files.soveran.com/cuba/#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t.wikipedia.org/wiki/1999" TargetMode="External"/><Relationship Id="rId4" Type="http://schemas.openxmlformats.org/officeDocument/2006/relationships/hyperlink" Target="https://pt.wikipedia.org/wiki/Lista_de_discuss%C3%A3o" TargetMode="External"/><Relationship Id="rId10" Type="http://schemas.openxmlformats.org/officeDocument/2006/relationships/image" Target="../media/image01.png"/><Relationship Id="rId9" Type="http://schemas.openxmlformats.org/officeDocument/2006/relationships/hyperlink" Target="https://pt.wikipedia.org/wiki/Framework" TargetMode="External"/><Relationship Id="rId5" Type="http://schemas.openxmlformats.org/officeDocument/2006/relationships/hyperlink" Target="https://pt.wikipedia.org/wiki/L%C3%ADngua_inglesa" TargetMode="External"/><Relationship Id="rId6" Type="http://schemas.openxmlformats.org/officeDocument/2006/relationships/hyperlink" Target="https://pt.wikipedia.org/wiki/Jap%C3%A3o" TargetMode="External"/><Relationship Id="rId7" Type="http://schemas.openxmlformats.org/officeDocument/2006/relationships/hyperlink" Target="https://pt.wikipedia.org/wiki/2005" TargetMode="External"/><Relationship Id="rId8" Type="http://schemas.openxmlformats.org/officeDocument/2006/relationships/hyperlink" Target="https://pt.wikipedia.org/wiki/Ruby_on_Rail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F0000"/>
                </a:solidFill>
              </a:rPr>
              <a:t>LINGUAGEM COMERCIAL: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F0000"/>
                </a:solidFill>
              </a:rPr>
              <a:t>RUBY 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5075975" y="1489825"/>
            <a:ext cx="36801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</a:rPr>
              <a:t>Componentes: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</a:rPr>
              <a:t>   </a:t>
            </a:r>
            <a:r>
              <a:rPr b="1" lang="pt-BR"/>
              <a:t>André Alves 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pt-BR"/>
              <a:t>     Calebe Mello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pt-BR"/>
              <a:t>Ian Pierre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pt-BR"/>
              <a:t>   Rafael Reis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pt-BR"/>
              <a:t>          Ramon Barbosa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65" name="Shape 65"/>
          <p:cNvSpPr txBox="1"/>
          <p:nvPr/>
        </p:nvSpPr>
        <p:spPr>
          <a:xfrm>
            <a:off x="181275" y="3199050"/>
            <a:ext cx="22734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 sz="1800">
                <a:solidFill>
                  <a:schemeClr val="dk1"/>
                </a:solidFill>
              </a:rPr>
              <a:t>Docente: 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pt-BR" sz="1800">
                <a:solidFill>
                  <a:schemeClr val="dk1"/>
                </a:solidFill>
              </a:rPr>
              <a:t> A</a:t>
            </a:r>
            <a:r>
              <a:rPr b="1" lang="pt-BR" sz="1800">
                <a:solidFill>
                  <a:srgbClr val="F3F3F3"/>
                </a:solidFill>
              </a:rPr>
              <a:t>lex Pereira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pic>
        <p:nvPicPr>
          <p:cNvPr descr="ruby-logo-justRuby.png"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00" y="1428750"/>
            <a:ext cx="2667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titled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0550"/>
            <a:ext cx="9144000" cy="41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135625" y="834650"/>
            <a:ext cx="64788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Ambie</a:t>
            </a:r>
            <a:r>
              <a:rPr lang="pt-BR" sz="2400">
                <a:solidFill>
                  <a:srgbClr val="F3F3F3"/>
                </a:solidFill>
              </a:rPr>
              <a:t>Dispositivos Móveis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387900" y="445850"/>
            <a:ext cx="8368200" cy="78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Os desenvolvedores atesta mque Ruby tem perfomance muito baixa para jogos</a:t>
            </a:r>
          </a:p>
        </p:txBody>
      </p:sp>
      <p:pic>
        <p:nvPicPr>
          <p:cNvPr descr="ult.pn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5674"/>
            <a:ext cx="9144000" cy="407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Quem usa </a:t>
            </a:r>
          </a:p>
        </p:txBody>
      </p:sp>
      <p:pic>
        <p:nvPicPr>
          <p:cNvPr descr="bandcamp_1000x515.jp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670424"/>
            <a:ext cx="2309075" cy="1189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miner.png"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074" y="458023"/>
            <a:ext cx="2309074" cy="1405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ketchup-logo.jpg"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0750" y="3762950"/>
            <a:ext cx="2565644" cy="1295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-1.jpg" id="143" name="Shape 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3050" y="1479021"/>
            <a:ext cx="2101257" cy="129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mblr_n2fzd62H251swc8r9o1_1280.jpg" id="144" name="Shape 1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8675" y="3109700"/>
            <a:ext cx="3582724" cy="17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INTERPRETADOR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pt-BR" sz="2400"/>
              <a:t>Faz-se necessária Instalação prévia de Interpretador.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pt-BR" sz="2400"/>
              <a:t>Primeiro interpretador;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pt-BR" sz="2400"/>
              <a:t>Interpretador atual;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-"/>
            </a:pPr>
            <a:r>
              <a:rPr lang="pt-BR" sz="1800"/>
              <a:t>Máquina Virtual;</a:t>
            </a:r>
          </a:p>
          <a:p>
            <a:pPr indent="-342900" lvl="1" marL="914400">
              <a:spcBef>
                <a:spcPts val="0"/>
              </a:spcBef>
              <a:buSzPct val="100000"/>
              <a:buChar char="-"/>
            </a:pPr>
            <a:r>
              <a:rPr lang="pt-BR" sz="1800"/>
              <a:t>Velocidade de Execução.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INSTALAÇÃO DE PACOTES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pt-BR"/>
              <a:t>O site oficial oferece grande suporte para instalação dos componentes necessários para ter um ambiente de desenvolvimento completo e compilar a linguagem.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Para o Windows temos o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RubyInstaller</a:t>
            </a:r>
            <a:r>
              <a:rPr lang="pt-BR"/>
              <a:t>.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pt-BR"/>
              <a:t>Para Linux temos diversas maneiras (dependendo da distribuição).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RUBYGEMS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pt-BR" sz="2400"/>
              <a:t>O RubyGems é bastante flexível, avançado e eficiente.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As Gems são como bibliotecas reutilizáveis de códigos Ruby;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Incorporação na versão 2.0 do Ruby;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Praticidade em reaproveitar de alguma funcionalidade já desenvolvida;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Gem Bundler.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IMPLEMENTAÇÕES ALTERNATIVAS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i="1" lang="pt-BR"/>
              <a:t>O Ruby vem crescendo e se popularizando cada vez mais, e essa popularização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i="1" lang="pt-BR"/>
              <a:t>trouxe consigo algumas implementações alternativas da linguagem.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pt-BR"/>
              <a:t>Tendência a ser baseada em uma Máquina Virtual;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pt-BR"/>
              <a:t>Facilidade de suporte à várias plataformas;</a:t>
            </a:r>
          </a:p>
          <a:p>
            <a:pPr indent="-228600" lvl="0" marL="457200">
              <a:lnSpc>
                <a:spcPct val="100000"/>
              </a:lnSpc>
              <a:spcBef>
                <a:spcPts val="0"/>
              </a:spcBef>
              <a:buChar char="-"/>
            </a:pPr>
            <a:r>
              <a:rPr lang="pt-BR"/>
              <a:t>Otimização do código em tempo de execução.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IMPLEMENTAÇÕES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-"/>
            </a:pPr>
            <a:r>
              <a:rPr lang="pt-BR" sz="2400"/>
              <a:t>JRuby;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  <a:buChar char="-"/>
            </a:pPr>
            <a:r>
              <a:rPr lang="pt-BR" sz="2400"/>
              <a:t>IronRuby;</a:t>
            </a:r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buSzPct val="100000"/>
              <a:buChar char="-"/>
            </a:pPr>
            <a:r>
              <a:rPr lang="pt-BR" sz="2400"/>
              <a:t>Ruby Enterprise Edition.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IRB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i="1" lang="pt-BR" sz="2400"/>
              <a:t>O IRB é uma espécie de console onde os comandos que são inseridos vão sendo interpretados de forma interativa.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2400"/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i="1" lang="pt-BR" sz="2400"/>
              <a:t>O IRB avalia cada linha inserida e já mostra o resultado imediatamente.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Impressão de Mensagem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2286000" rtl="0">
              <a:spcBef>
                <a:spcPts val="0"/>
              </a:spcBef>
              <a:buNone/>
            </a:pPr>
            <a:r>
              <a:rPr lang="pt-BR" sz="2400"/>
              <a:t> 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908" y="2146333"/>
            <a:ext cx="3512199" cy="1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87900" y="303875"/>
            <a:ext cx="8368200" cy="495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 sz="2400">
                <a:solidFill>
                  <a:srgbClr val="FF0000"/>
                </a:solidFill>
              </a:rPr>
              <a:t>A LINGUAGEM E SEU HISTÓRICO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87900" y="799175"/>
            <a:ext cx="8368200" cy="422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 algn="ctr">
              <a:lnSpc>
                <a:spcPct val="150000"/>
              </a:lnSpc>
              <a:spcBef>
                <a:spcPts val="0"/>
              </a:spcBef>
              <a:buFont typeface="Arial"/>
              <a:buChar char="★"/>
            </a:pP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Ruby é uma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linguagem de programação interpretada</a:t>
            </a:r>
            <a:r>
              <a:rPr b="1"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multiparadigma, com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gerenciamento de memória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automática. 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ctr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Font typeface="Arial"/>
              <a:buChar char="★"/>
            </a:pP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Foi planejada e desenvolvida no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 Japão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em 1995, por Yukihiro Matsumoto (Conhecido como Matz). 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ctr">
              <a:lnSpc>
                <a:spcPct val="150000"/>
              </a:lnSpc>
              <a:spcBef>
                <a:spcPts val="0"/>
              </a:spcBef>
              <a:buFont typeface="Arial"/>
              <a:buChar char="★"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Matz queria uma linguagem de script que fosse mais poderosa do que</a:t>
            </a:r>
            <a:r>
              <a:rPr b="1" lang="pt-BR">
                <a:latin typeface="Arial"/>
                <a:ea typeface="Arial"/>
                <a:cs typeface="Arial"/>
                <a:sym typeface="Arial"/>
                <a:hlinkClick r:id="rId6"/>
              </a:rPr>
              <a:t> Perl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 e mais</a:t>
            </a:r>
            <a:r>
              <a:rPr b="1" lang="pt-BR">
                <a:latin typeface="Arial"/>
                <a:ea typeface="Arial"/>
                <a:cs typeface="Arial"/>
                <a:sym typeface="Arial"/>
                <a:hlinkClick r:id="rId7"/>
              </a:rPr>
              <a:t> orientada a objetos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 do que Python. 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6975" y="4580750"/>
            <a:ext cx="436875" cy="3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Comentários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2286000" rtl="0">
              <a:spcBef>
                <a:spcPts val="0"/>
              </a:spcBef>
              <a:buNone/>
            </a:pPr>
            <a:r>
              <a:rPr lang="pt-BR" sz="2400"/>
              <a:t>       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577" y="2056227"/>
            <a:ext cx="3881900" cy="51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2575" y="2858500"/>
            <a:ext cx="3881899" cy="162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Palavras Reservadas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2286000" rtl="0">
              <a:spcBef>
                <a:spcPts val="0"/>
              </a:spcBef>
              <a:buNone/>
            </a:pPr>
            <a:r>
              <a:rPr lang="pt-BR" sz="2400"/>
              <a:t>  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412" y="2388187"/>
            <a:ext cx="7153275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Variáveis e atribuição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Atribuição usando “=” como em outras linguagens (C e Java).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400"/>
              <a:t>idade = 150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Inferência de Tipo (Veremos tipagem mais adiante).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Variáveis são objetos (assim como a String é em Java)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Variáveis e atribuição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 sz="2400"/>
              <a:t>Variável local: idade = 150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 sz="2400"/>
              <a:t>Variável global: $version = 3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 sz="2400"/>
              <a:t>Constante: PI = 3.1415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 sz="2400"/>
              <a:t>Variável de instância: @nome = “Ian”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 sz="2400"/>
              <a:t>Variável de classe: @@contador = 0;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pt-BR" sz="2400"/>
              <a:t>Declaração em paralelo: a,b,c = 2, “xy”, 50.55	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Tipos de Variáveis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FixNum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Float FixNum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BigNum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Tipagem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Dinamicamente Tipada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pt-BR" sz="2400"/>
              <a:t> Fortemente Tipada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Tipagem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rPr lang="pt-BR" sz="2400"/>
              <a:t>Dinamicamente Tipada: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400"/>
              <a:t>	</a:t>
            </a:r>
            <a:r>
              <a:rPr lang="pt-BR" sz="2000"/>
              <a:t>Tipo verificado em cada iteração (ou mudança de variável)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0" y="2844975"/>
            <a:ext cx="6197800" cy="190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102" y="2844977"/>
            <a:ext cx="2789299" cy="132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Tipagem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rPr lang="pt-BR" sz="2400"/>
              <a:t>Fortemente Tipada: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400"/>
              <a:t>	Tipo verificado em cada iteração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835" y="2605710"/>
            <a:ext cx="5566049" cy="16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451" y="4345276"/>
            <a:ext cx="5224799" cy="7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Tipagem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 sz="2200"/>
              <a:t>Essas característica geram vários pontos positivos na linguagem, tais como: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200"/>
              <a:t>● Diminui a verbosidade, pois não há a necessidade de fazer conversões;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200"/>
              <a:t>● Tende a facilitar a vida do programador pois não há a preocupação com conversões.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Tipagem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pt-BR" sz="2200"/>
              <a:t>Mas neste contexto nem tudo são flores, vejamos os pontos negativos: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200"/>
              <a:t>● A linguagem tende a ser mais lenta, em tempo de execução, devido ao fato de que, a cada interação, o tipo ser verificado;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200"/>
              <a:t>● Pode confundir o programador pois o mesmo pode não saber exatamente com quais tipos está tratando.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167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3657850" y="1181775"/>
            <a:ext cx="4963500" cy="22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</a:rPr>
              <a:t>YUKIHIRO MATSUMOTO 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</a:rPr>
              <a:t>Nascido em 14 de abril de 1965 (51 anos)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</a:rPr>
              <a:t>É um cientista da computação e programador de Software japonês e criador da linguagem de programação Ruby. 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2500" y="4670800"/>
            <a:ext cx="450225" cy="3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Strings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454" y="2054829"/>
            <a:ext cx="5411999" cy="16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Strings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454" y="2054829"/>
            <a:ext cx="5411999" cy="16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Operações básicas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rPr lang="pt-BR" sz="2200"/>
              <a:t>●  + Soma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200"/>
              <a:t>● - Subtração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200"/>
              <a:t>●  / Divisão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200"/>
              <a:t>●  * Multiplicação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200"/>
              <a:t>●  ** Potência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pt-BR" sz="2200"/>
              <a:t>●  % Modulo (retorna o resto de uma divisão)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Estruturas de controle e repetição -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IF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279" y="3883575"/>
            <a:ext cx="2299075" cy="7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87" y="1489812"/>
            <a:ext cx="5286375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Estruturas de controle e repetição -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SWITCH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762" y="1369162"/>
            <a:ext cx="37433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Estruturas de controle e repetição -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FOR E RANGE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75" y="1558950"/>
            <a:ext cx="26098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025" y="2738800"/>
            <a:ext cx="28479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712" y="3613850"/>
            <a:ext cx="327660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Estruturas de controle e repetição -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WHILE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104" y="1776429"/>
            <a:ext cx="2897950" cy="21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OO, Classes, Objetos e Métodos-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				    	Orientação à objeto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pt-BR" sz="2200"/>
              <a:t>No Ruby tudo é objeto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pt-BR" sz="2200"/>
              <a:t>Java causa certa polêmica nesse ponto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Ruby - OO, Classes, Objetos e Métodos-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pt-BR">
                <a:solidFill>
                  <a:srgbClr val="FF0000"/>
                </a:solidFill>
              </a:rPr>
              <a:t>				    		Classe e Método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62" y="2060575"/>
            <a:ext cx="44481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Ruby on Rails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-"/>
            </a:pPr>
            <a:r>
              <a:rPr lang="pt-BR"/>
              <a:t>O que é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-"/>
            </a:pPr>
            <a:r>
              <a:rPr lang="pt-BR"/>
              <a:t>DRY - Don’t repeat yourself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-"/>
            </a:pPr>
            <a:r>
              <a:rPr lang="pt-BR"/>
              <a:t>Convention Over Configuration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-"/>
            </a:pPr>
            <a:r>
              <a:rPr lang="pt-BR"/>
              <a:t>Twitter, 37Signals, GitHub, Hungroo,</a:t>
            </a:r>
          </a:p>
        </p:txBody>
      </p:sp>
      <p:pic>
        <p:nvPicPr>
          <p:cNvPr descr="download.jpg"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425" y="0"/>
            <a:ext cx="1112575" cy="14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87900" y="303875"/>
            <a:ext cx="8368200" cy="495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>
                <a:solidFill>
                  <a:srgbClr val="FF0000"/>
                </a:solidFill>
              </a:rPr>
              <a:t>A LINGUAGEM E SEU HISTÓRICO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87900" y="1339325"/>
            <a:ext cx="8368200" cy="354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 algn="ctr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Font typeface="Arial"/>
              <a:buChar char="★"/>
            </a:pP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Foi inspirada principalmente por Python, Perl,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Smalltalk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 Eiffel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 Ada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 Lisp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sendo muito similar em vários aspectos a Python. </a:t>
            </a:r>
          </a:p>
          <a:p>
            <a:pPr lv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ctr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  <a:buFont typeface="Arial"/>
              <a:buChar char="★"/>
            </a:pP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Atualmente, Ruby é a 10ª linguagem de programação mais popular do mundo, de acordo com o Índice Tiobe.</a:t>
            </a:r>
          </a:p>
          <a:p>
            <a:pPr lv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Font typeface="Arial"/>
              <a:buChar char="★"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 implementação 1.8.7 padrão é escrita em</a:t>
            </a:r>
            <a:r>
              <a:rPr b="1" lang="pt-BR">
                <a:latin typeface="Arial"/>
                <a:ea typeface="Arial"/>
                <a:cs typeface="Arial"/>
                <a:sym typeface="Arial"/>
                <a:hlinkClick r:id="rId7"/>
              </a:rPr>
              <a:t> C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, como uma linguagem de programação de único passe. 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Shape 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1575" y="4468200"/>
            <a:ext cx="383450" cy="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Ruby Motion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-"/>
            </a:pPr>
            <a:r>
              <a:rPr lang="pt-BR"/>
              <a:t>Voltado para dispositivos moveis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-"/>
            </a:pPr>
            <a:r>
              <a:rPr lang="pt-BR"/>
              <a:t>Licença gratuita com “splash screen” RubyMotion e limitações de plataformas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har char="-"/>
            </a:pPr>
            <a:r>
              <a:rPr lang="pt-BR"/>
              <a:t>Licença paga com recursos de publicação avançado e suporte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ndCd.png"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150" y="0"/>
            <a:ext cx="1394850" cy="13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87900" y="303875"/>
            <a:ext cx="8368200" cy="495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>
                <a:solidFill>
                  <a:srgbClr val="FF0000"/>
                </a:solidFill>
              </a:rPr>
              <a:t>REFERÊNCIAS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387900" y="1316825"/>
            <a:ext cx="8368200" cy="354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b="1" lang="pt-BR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https://www.ruby-lang.org/pt/about/</a:t>
            </a: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&gt;</a:t>
            </a:r>
          </a:p>
          <a:p>
            <a:pPr lvl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https://www.ruby-lang.org/pt/about/</a:t>
            </a:r>
          </a:p>
          <a:p>
            <a:pPr lvl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https://www.caelum.com.br/apostila-ruby-on-rails/</a:t>
            </a:r>
          </a:p>
          <a:p>
            <a:pPr lvl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lang="pt-BR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https://github.com/soveran/cuba/wiki</a:t>
            </a: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lang="pt-BR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http://www.rubymotion.com/</a:t>
            </a: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lang="pt-BR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http://files.soveran.com/cuba/#0</a:t>
            </a: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1" lang="pt-BR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https://blog.codeship.com/a-survey-of-non-rails-frameworks-in-ruby-cuba-sinatra-padrino-lotus/</a:t>
            </a: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lvl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b="1" lang="pt-BR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http://www.rubymotion.com/references/success-stories/bandcamp</a:t>
            </a:r>
            <a:r>
              <a:rPr b="1" lang="pt-B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&gt;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33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87900" y="303875"/>
            <a:ext cx="8368200" cy="495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>
                <a:solidFill>
                  <a:srgbClr val="FF0000"/>
                </a:solidFill>
              </a:rPr>
              <a:t>A LINGUAGEM E SEU HISTÓRICO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87900" y="855375"/>
            <a:ext cx="8436000" cy="418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ctr">
              <a:spcBef>
                <a:spcPts val="600"/>
              </a:spcBef>
              <a:spcAft>
                <a:spcPts val="600"/>
              </a:spcAft>
              <a:buFont typeface="Arial"/>
              <a:buChar char="★"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Após o lançamento do Ruby 1.3 em</a:t>
            </a:r>
            <a:r>
              <a:rPr b="1" lang="pt-BR">
                <a:latin typeface="Arial"/>
                <a:ea typeface="Arial"/>
                <a:cs typeface="Arial"/>
                <a:sym typeface="Arial"/>
                <a:hlinkClick r:id="rId3"/>
              </a:rPr>
              <a:t> 1999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, iniciou-se a primeira</a:t>
            </a:r>
            <a:r>
              <a:rPr b="1" lang="pt-BR">
                <a:latin typeface="Arial"/>
                <a:ea typeface="Arial"/>
                <a:cs typeface="Arial"/>
                <a:sym typeface="Arial"/>
                <a:hlinkClick r:id="rId4"/>
              </a:rPr>
              <a:t> lista de discussão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 em</a:t>
            </a:r>
            <a:r>
              <a:rPr b="1" lang="pt-BR">
                <a:latin typeface="Arial"/>
                <a:ea typeface="Arial"/>
                <a:cs typeface="Arial"/>
                <a:sym typeface="Arial"/>
                <a:hlinkClick r:id="rId5"/>
              </a:rPr>
              <a:t> inglês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 chamado </a:t>
            </a:r>
            <a:r>
              <a:rPr b="1" i="1" lang="pt-BR">
                <a:latin typeface="Arial"/>
                <a:ea typeface="Arial"/>
                <a:cs typeface="Arial"/>
                <a:sym typeface="Arial"/>
              </a:rPr>
              <a:t>Ruby-Talk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, marcando um interesse crescente na linguagem fora do</a:t>
            </a:r>
            <a:r>
              <a:rPr b="1" lang="pt-BR">
                <a:latin typeface="Arial"/>
                <a:ea typeface="Arial"/>
                <a:cs typeface="Arial"/>
                <a:sym typeface="Arial"/>
                <a:hlinkClick r:id="rId6"/>
              </a:rPr>
              <a:t> Japão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lv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ctr">
              <a:spcBef>
                <a:spcPts val="0"/>
              </a:spcBef>
              <a:spcAft>
                <a:spcPts val="0"/>
              </a:spcAft>
              <a:buFont typeface="Arial"/>
              <a:buChar char="★"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Por volta de</a:t>
            </a:r>
            <a:r>
              <a:rPr b="1" lang="pt-BR">
                <a:latin typeface="Arial"/>
                <a:ea typeface="Arial"/>
                <a:cs typeface="Arial"/>
                <a:sym typeface="Arial"/>
                <a:hlinkClick r:id="rId7"/>
              </a:rPr>
              <a:t> 2005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, o interesse pela linguagem Ruby subiu em conjunto com o</a:t>
            </a:r>
            <a:r>
              <a:rPr b="1" lang="pt-BR">
                <a:latin typeface="Arial"/>
                <a:ea typeface="Arial"/>
                <a:cs typeface="Arial"/>
                <a:sym typeface="Arial"/>
                <a:hlinkClick r:id="rId8"/>
              </a:rPr>
              <a:t> Ruby on Rails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, um</a:t>
            </a:r>
            <a:r>
              <a:rPr b="1" lang="pt-BR">
                <a:latin typeface="Arial"/>
                <a:ea typeface="Arial"/>
                <a:cs typeface="Arial"/>
                <a:sym typeface="Arial"/>
                <a:hlinkClick r:id="rId9"/>
              </a:rPr>
              <a:t> Framework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 de aplicações web popular escrito em Ruby. </a:t>
            </a:r>
          </a:p>
          <a:p>
            <a:pPr lv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Shape 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93951" y="4366925"/>
            <a:ext cx="677300" cy="5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87900" y="303875"/>
            <a:ext cx="8368200" cy="495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2400">
                <a:solidFill>
                  <a:srgbClr val="FF0000"/>
                </a:solidFill>
              </a:rPr>
              <a:t>ETIMOLOGIA 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87900" y="1339325"/>
            <a:ext cx="8368200" cy="354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★"/>
            </a:pPr>
            <a:r>
              <a:rPr b="1" lang="pt-BR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nome Ruby foi decidido durante uma sessão de bate-papo online entre Matsumoto e Keiju Ishitsuka em 24 de fevereiro de 1993, antes que qualquer linha de código tivesse sido escrita para a linguagem. </a:t>
            </a:r>
          </a:p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b="1" lang="pt-BR" sz="1900">
                <a:latin typeface="Arial"/>
                <a:ea typeface="Arial"/>
                <a:cs typeface="Arial"/>
                <a:sym typeface="Arial"/>
              </a:rPr>
              <a:t>Inicialmente foram propostos dois nomes: "Coral" e "Ruby". 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876" y="4314025"/>
            <a:ext cx="677300" cy="5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­ Onde se Aplica 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Linguagem basta versátil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Scripts, Aplicativos Desktop, Aplicativos Web, serviços Web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RubyMotion, Mruby , Ruby on Rails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Web 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Ruby on Rails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Maior popularidade da linguagem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pt-BR"/>
              <a:t>Hungroo, 37 signals, Twiter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shot_1.png"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75" y="0"/>
            <a:ext cx="4704550" cy="2712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2.png"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025" y="0"/>
            <a:ext cx="4506974" cy="2712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4.png"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024" y="2712425"/>
            <a:ext cx="4506974" cy="2431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_6.png"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12424"/>
            <a:ext cx="4637024" cy="24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